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8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86" r:id="rId11"/>
    <p:sldId id="307" r:id="rId12"/>
    <p:sldId id="308" r:id="rId13"/>
    <p:sldId id="309" r:id="rId14"/>
    <p:sldId id="294" r:id="rId15"/>
    <p:sldId id="295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1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2022/2/24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DA1D71-8749-1C4E-8136-FE6318EF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2022.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E88976-F1C2-3045-A4CD-37DF0835C9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提出问题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RL: </a:t>
            </a:r>
            <a:r>
              <a:rPr kumimoji="1" lang="zh-CN" altLang="en-US" dirty="0"/>
              <a:t>策略无法拓展到没见过的 环境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﻿Hardware agnostic</a:t>
            </a:r>
            <a:r>
              <a:rPr kumimoji="1" lang="zh-CN" altLang="en-US" dirty="0"/>
              <a:t>： 学习一个可以适应其他环境的策略优于对不同环境学习不同策略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主要贡献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问题框架：</a:t>
            </a:r>
            <a:r>
              <a:rPr kumimoji="1" lang="en-US" altLang="zh-CN" dirty="0"/>
              <a:t>Semi-identical</a:t>
            </a:r>
          </a:p>
          <a:p>
            <a:pPr lvl="2"/>
            <a:r>
              <a:rPr kumimoji="1" lang="en-US" altLang="zh-CN" dirty="0"/>
              <a:t>DOF,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保持一致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Size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 等改变，因此有不同的 </a:t>
            </a:r>
            <a:r>
              <a:rPr kumimoji="1" lang="en-US" altLang="zh-CN" dirty="0"/>
              <a:t>dynamic</a:t>
            </a:r>
          </a:p>
          <a:p>
            <a:pPr lvl="1"/>
            <a:r>
              <a:rPr kumimoji="1" lang="en-US" altLang="zh-CN" dirty="0"/>
              <a:t>Modification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pPr lvl="2"/>
            <a:r>
              <a:rPr kumimoji="1" lang="zh-CN" altLang="en-US" dirty="0"/>
              <a:t>基于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，微调专家网络的输出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Adversary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新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</a:p>
          <a:p>
            <a:pPr lvl="2"/>
            <a:r>
              <a:rPr kumimoji="1" lang="zh-CN" altLang="en-US" dirty="0"/>
              <a:t>通过选择更难的环境，保证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能够一直进步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A64AFB-E241-C140-B011-059F68B9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lang="fr-FR" dirty="0"/>
              <a:t>HARL-A: Hardware </a:t>
            </a:r>
            <a:r>
              <a:rPr lang="fr-FR" dirty="0" err="1"/>
              <a:t>Agnostic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Learning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</a:t>
            </a:r>
            <a:r>
              <a:rPr lang="fr-FR" dirty="0" err="1"/>
              <a:t>Selection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32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993D74-F1A4-E948-9060-8906551A24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方法细节：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算法框架：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Modification Network</a:t>
            </a:r>
          </a:p>
          <a:p>
            <a:pPr lvl="3"/>
            <a:r>
              <a:rPr kumimoji="1" lang="zh-CN" altLang="en-US" dirty="0"/>
              <a:t>目的：基于专家网络的新策略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输入：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新状态：</a:t>
            </a:r>
            <a:r>
              <a:rPr kumimoji="1" lang="en-US" altLang="zh-CN" dirty="0"/>
              <a:t>morphology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当前状态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专家网络选择的动作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传统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r>
              <a:rPr kumimoji="1" lang="zh-CN" altLang="en-US" dirty="0"/>
              <a:t> 训练：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Adversary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pPr lvl="3"/>
            <a:r>
              <a:rPr kumimoji="1" lang="zh-CN" altLang="en-US" dirty="0"/>
              <a:t>目的：从</a:t>
            </a:r>
            <a:r>
              <a:rPr kumimoji="1" lang="fr-FR" altLang="zh-CN" dirty="0"/>
              <a:t>﻿ </a:t>
            </a:r>
            <a:r>
              <a:rPr kumimoji="1" lang="fr-FR" altLang="zh-CN" dirty="0" err="1"/>
              <a:t>morphology</a:t>
            </a:r>
            <a:r>
              <a:rPr kumimoji="1" lang="fr-FR" altLang="zh-CN" dirty="0"/>
              <a:t> </a:t>
            </a:r>
            <a:r>
              <a:rPr kumimoji="1" lang="fr-FR" altLang="zh-CN" dirty="0" err="1"/>
              <a:t>vectors</a:t>
            </a:r>
            <a:r>
              <a:rPr kumimoji="1" lang="zh-CN" altLang="en-US" dirty="0"/>
              <a:t> 采样一个更值得学习的 </a:t>
            </a:r>
            <a:r>
              <a:rPr kumimoji="1" lang="en-US" altLang="zh-CN" dirty="0"/>
              <a:t>morphology</a:t>
            </a:r>
          </a:p>
          <a:p>
            <a:pPr lvl="3"/>
            <a:r>
              <a:rPr kumimoji="1" lang="zh-CN" altLang="en-US" dirty="0"/>
              <a:t>类似策略网络，只是没有输入（输入固定），输出“最优”的</a:t>
            </a:r>
            <a:r>
              <a:rPr kumimoji="1" lang="en-US" altLang="zh-CN" dirty="0"/>
              <a:t>morphology</a:t>
            </a:r>
          </a:p>
          <a:p>
            <a:pPr lvl="3"/>
            <a:r>
              <a:rPr kumimoji="1" lang="zh-CN" altLang="en-US" dirty="0"/>
              <a:t>如何衡量 </a:t>
            </a:r>
            <a:r>
              <a:rPr kumimoji="1" lang="en-US" altLang="zh-CN" dirty="0"/>
              <a:t>morphology</a:t>
            </a:r>
            <a:r>
              <a:rPr kumimoji="1" lang="zh-CN" altLang="en-US" dirty="0"/>
              <a:t> ： </a:t>
            </a:r>
            <a:endParaRPr kumimoji="1" lang="en-US" altLang="zh-CN" dirty="0"/>
          </a:p>
          <a:p>
            <a:pPr lvl="4"/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  <a:r>
              <a:rPr kumimoji="1" lang="zh-CN" altLang="en-US" dirty="0"/>
              <a:t> ：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同一个</a:t>
            </a:r>
            <a:r>
              <a:rPr kumimoji="1" lang="en-US" altLang="zh-CN" dirty="0"/>
              <a:t>morphology</a:t>
            </a:r>
            <a:r>
              <a:rPr kumimoji="1" lang="zh-CN" altLang="en-US" dirty="0"/>
              <a:t>下，当前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在 </a:t>
            </a:r>
            <a:r>
              <a:rPr kumimoji="1" lang="en-US" altLang="zh-CN" dirty="0" err="1"/>
              <a:t>i+k</a:t>
            </a:r>
            <a:r>
              <a:rPr kumimoji="1" lang="zh-CN" altLang="en-US" dirty="0"/>
              <a:t> 轮 和在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轮的 奖励比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比值越大，说明 </a:t>
            </a:r>
            <a:r>
              <a:rPr kumimoji="1" lang="en-US" altLang="zh-CN" dirty="0"/>
              <a:t>k</a:t>
            </a:r>
            <a:r>
              <a:rPr kumimoji="1" lang="zh-CN" altLang="en-US" dirty="0"/>
              <a:t> 轮内提升越大，潜力越大</a:t>
            </a:r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9BCB8-EBE7-4E48-BC6E-23FFF00A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HARL-A: Hardware </a:t>
            </a:r>
            <a:r>
              <a:rPr lang="fr-FR" dirty="0" err="1"/>
              <a:t>Agnostic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Learning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</a:t>
            </a:r>
            <a:r>
              <a:rPr lang="fr-FR" dirty="0" err="1"/>
              <a:t>Selection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1A5D8-DC8F-3C4D-92DD-DAADC3A4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3" y="1696282"/>
            <a:ext cx="3902926" cy="1479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0CD34-4F15-1C42-83BF-06CADA8BF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46" y="3224636"/>
            <a:ext cx="1973456" cy="31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6CE85-D8A2-214A-BD24-8124C1477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751" y="3844876"/>
            <a:ext cx="2235044" cy="697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7E8CB-6C19-AC45-8D2D-191312E8F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27" y="5347768"/>
            <a:ext cx="1401646" cy="454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6C369-787E-3343-B1BE-FDACDD2C7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73" y="5430227"/>
            <a:ext cx="3567616" cy="4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6DACCC-B425-9941-949F-711AE15C04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zh-CN" altLang="en-US" sz="1200" dirty="0"/>
              <a:t>实验环境：</a:t>
            </a:r>
            <a:r>
              <a:rPr kumimoji="1" lang="en-US" altLang="zh-CN" sz="1200" dirty="0"/>
              <a:t>Continuous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Control</a:t>
            </a:r>
          </a:p>
          <a:p>
            <a:pPr lvl="2"/>
            <a:r>
              <a:rPr kumimoji="1" lang="en-US" altLang="zh-CN" sz="1200" dirty="0" err="1"/>
              <a:t>CartPole</a:t>
            </a:r>
            <a:r>
              <a:rPr kumimoji="1" lang="en-US" altLang="zh-CN" sz="1200" dirty="0"/>
              <a:t> (</a:t>
            </a:r>
            <a:r>
              <a:rPr kumimoji="1" lang="zh-CN" altLang="en-US" sz="1200" dirty="0"/>
              <a:t>可改变长度，重量</a:t>
            </a:r>
            <a:r>
              <a:rPr kumimoji="1" lang="en-US" altLang="zh-CN" sz="1200" dirty="0"/>
              <a:t>)</a:t>
            </a:r>
            <a:r>
              <a:rPr kumimoji="1" lang="zh-CN" altLang="en-US" sz="1200" dirty="0"/>
              <a:t>，</a:t>
            </a:r>
            <a:br>
              <a:rPr kumimoji="1" lang="en-US" altLang="zh-CN" sz="1200" dirty="0"/>
            </a:br>
            <a:r>
              <a:rPr kumimoji="1" lang="fr-FR" altLang="zh-CN" sz="1200" dirty="0"/>
              <a:t>﻿</a:t>
            </a:r>
            <a:r>
              <a:rPr kumimoji="1" lang="fr-FR" altLang="zh-CN" sz="1200" dirty="0" err="1"/>
              <a:t>BipedalWalker</a:t>
            </a:r>
            <a:r>
              <a:rPr kumimoji="1" lang="zh-CN" altLang="en-US" sz="1200" dirty="0"/>
              <a:t>（可改变整体高度，腿的长宽）</a:t>
            </a:r>
            <a:br>
              <a:rPr kumimoji="1" lang="en-US" altLang="zh-CN" sz="1200" dirty="0"/>
            </a:br>
            <a:r>
              <a:rPr kumimoji="1" lang="fr-FR" altLang="zh-CN" sz="1200" dirty="0"/>
              <a:t>﻿</a:t>
            </a:r>
            <a:r>
              <a:rPr kumimoji="1" lang="fr-FR" altLang="zh-CN" sz="1200" dirty="0" err="1"/>
              <a:t>SpaceRobot</a:t>
            </a:r>
            <a:r>
              <a:rPr kumimoji="1" lang="zh-CN" altLang="en-US" sz="1200" dirty="0"/>
              <a:t>（</a:t>
            </a:r>
            <a:r>
              <a:rPr kumimoji="1" lang="en-US" altLang="zh-CN" sz="1200" dirty="0"/>
              <a:t>10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DOF</a:t>
            </a:r>
            <a:r>
              <a:rPr kumimoji="1" lang="zh-CN" altLang="en-US" sz="1200" dirty="0"/>
              <a:t> 复杂控制问题，可改变 </a:t>
            </a:r>
            <a:r>
              <a:rPr kumimoji="1" lang="en-US" altLang="zh-CN" sz="1200" dirty="0"/>
              <a:t>link</a:t>
            </a:r>
            <a:r>
              <a:rPr kumimoji="1" lang="zh-CN" altLang="en-US" sz="1200" dirty="0"/>
              <a:t> 长度）</a:t>
            </a:r>
            <a:endParaRPr kumimoji="1" lang="en-US" altLang="zh-CN" sz="1200" dirty="0"/>
          </a:p>
          <a:p>
            <a:pPr lvl="1"/>
            <a:r>
              <a:rPr kumimoji="1" lang="zh-CN" altLang="en-US" sz="1200" dirty="0"/>
              <a:t>实验结论：</a:t>
            </a:r>
            <a:endParaRPr kumimoji="1" lang="en-US" altLang="zh-CN" sz="1200" dirty="0"/>
          </a:p>
          <a:p>
            <a:pPr lvl="2"/>
            <a:r>
              <a:rPr kumimoji="1" lang="zh-CN" altLang="en-US" sz="1200" dirty="0"/>
              <a:t>使用专家网络，可以大幅加快训练</a:t>
            </a:r>
            <a:endParaRPr kumimoji="1" lang="en-US" altLang="zh-CN" sz="1200" dirty="0"/>
          </a:p>
          <a:p>
            <a:pPr lvl="2"/>
            <a:r>
              <a:rPr kumimoji="1" lang="zh-CN" altLang="en-US" sz="1200" dirty="0"/>
              <a:t>优于 </a:t>
            </a:r>
            <a:r>
              <a:rPr kumimoji="1" lang="en-US" altLang="zh-CN" sz="1200" dirty="0"/>
              <a:t>Hardware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conditioned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policy</a:t>
            </a:r>
            <a:r>
              <a:rPr kumimoji="1" lang="zh-CN" altLang="en-US" sz="1200" dirty="0"/>
              <a:t> （</a:t>
            </a:r>
            <a:r>
              <a:rPr kumimoji="1" lang="en-US" altLang="zh-CN" sz="1200" dirty="0"/>
              <a:t>HCP</a:t>
            </a:r>
            <a:r>
              <a:rPr kumimoji="1" lang="zh-CN" altLang="en-US" sz="1200" dirty="0"/>
              <a:t>）</a:t>
            </a:r>
            <a:br>
              <a:rPr kumimoji="1" lang="en-US" altLang="zh-CN" sz="1200" dirty="0"/>
            </a:br>
            <a:r>
              <a:rPr kumimoji="1" lang="zh-CN" altLang="en-US" sz="1200" dirty="0"/>
              <a:t>的迁移性能</a:t>
            </a:r>
            <a:endParaRPr kumimoji="1" lang="en-US" altLang="zh-CN" sz="1200" dirty="0"/>
          </a:p>
          <a:p>
            <a:pPr lvl="2"/>
            <a:r>
              <a:rPr kumimoji="1" lang="zh-CN" altLang="en-US" sz="1200" dirty="0"/>
              <a:t>新的 </a:t>
            </a:r>
            <a:r>
              <a:rPr kumimoji="1" lang="en-US" altLang="zh-CN" sz="1200" dirty="0"/>
              <a:t>reward</a:t>
            </a:r>
            <a:r>
              <a:rPr kumimoji="1" lang="zh-CN" altLang="en-US" sz="1200" dirty="0"/>
              <a:t>， </a:t>
            </a:r>
            <a:r>
              <a:rPr kumimoji="1" lang="en-US" altLang="zh-CN" sz="1200" dirty="0"/>
              <a:t>learning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potential</a:t>
            </a:r>
            <a:r>
              <a:rPr kumimoji="1" lang="zh-CN" altLang="en-US" sz="1200" dirty="0"/>
              <a:t> 的确能提升性能</a:t>
            </a:r>
            <a:endParaRPr kumimoji="1" lang="en-US" altLang="zh-CN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190A38-E02F-B14E-8821-78F7117A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HARL-A: Hardware </a:t>
            </a:r>
            <a:r>
              <a:rPr lang="fr-FR" dirty="0" err="1"/>
              <a:t>Agnostic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Learning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</a:t>
            </a:r>
            <a:r>
              <a:rPr lang="fr-FR" dirty="0" err="1"/>
              <a:t>Selection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AE802-A02D-D049-9666-C1AC6F14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3" y="1685678"/>
            <a:ext cx="3734419" cy="1000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B85D6-E1DC-9A46-A0DA-8990DE63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95" y="2736694"/>
            <a:ext cx="2378676" cy="1435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FF8C0-22B8-CB46-ACFB-B4EEEC5D0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3" y="4513041"/>
            <a:ext cx="2866832" cy="1971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0CFF2-BE1F-E744-B1FC-CE3BFBBFB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22" y="4480130"/>
            <a:ext cx="2966873" cy="2004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FD52DD-5BA1-FA4F-98FC-EFBBABA26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95" y="4804612"/>
            <a:ext cx="2440878" cy="836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8BB259-4ACB-8742-B480-231097D59CBA}"/>
              </a:ext>
            </a:extLst>
          </p:cNvPr>
          <p:cNvSpPr txBox="1"/>
          <p:nvPr/>
        </p:nvSpPr>
        <p:spPr>
          <a:xfrm>
            <a:off x="6335482" y="5580250"/>
            <a:ext cx="26468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00" dirty="0"/>
              <a:t>PS. Negative mining: </a:t>
            </a:r>
            <a:r>
              <a:rPr kumimoji="1" lang="zh-CN" altLang="en-US" sz="900" dirty="0"/>
              <a:t>选择表现最差的 </a:t>
            </a:r>
            <a:r>
              <a:rPr kumimoji="1" lang="en-US" altLang="zh-CN" sz="900" dirty="0"/>
              <a:t>morphology</a:t>
            </a:r>
          </a:p>
          <a:p>
            <a:r>
              <a:rPr kumimoji="1" lang="zh-CN" altLang="en-US" sz="900" dirty="0"/>
              <a:t>用任务成功率（得分超过</a:t>
            </a:r>
            <a:r>
              <a:rPr kumimoji="1" lang="en-US" altLang="zh-CN" sz="900" dirty="0"/>
              <a:t>250</a:t>
            </a:r>
            <a:r>
              <a:rPr kumimoji="1" lang="zh-CN" altLang="en-US" sz="900" dirty="0"/>
              <a:t>）衡量</a:t>
            </a:r>
            <a:endParaRPr kumimoji="1" lang="en-US" altLang="zh-CN" sz="900" dirty="0"/>
          </a:p>
          <a:p>
            <a:endParaRPr kumimoji="1"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9709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486EAC-BD9C-264A-B0A2-E0C075E5D9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本文提出了专家网络的新用法，以往都是在训练初期通过专家网络进行</a:t>
            </a:r>
            <a:r>
              <a:rPr kumimoji="1" lang="en-US" altLang="zh-CN" dirty="0"/>
              <a:t>sample</a:t>
            </a:r>
          </a:p>
          <a:p>
            <a:pPr lvl="2"/>
            <a:r>
              <a:rPr kumimoji="1" lang="zh-CN" altLang="en-CN" dirty="0"/>
              <a:t>用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adversary</a:t>
            </a:r>
            <a:r>
              <a:rPr kumimoji="1" lang="zh-CN" altLang="en-US" dirty="0"/>
              <a:t> 的方法挑选 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的任务，实验证明了有目的的挑选任务是有意义的。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反思：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Adversary</a:t>
            </a:r>
            <a:r>
              <a:rPr kumimoji="1" lang="zh-CN" altLang="en-US" dirty="0"/>
              <a:t> 网络的训练效率比较低，需要 </a:t>
            </a:r>
            <a:r>
              <a:rPr kumimoji="1" lang="en-US" altLang="zh-CN" dirty="0"/>
              <a:t>warm-up</a:t>
            </a:r>
            <a:r>
              <a:rPr kumimoji="1" lang="zh-CN" altLang="en-US" dirty="0"/>
              <a:t> ，每一个 </a:t>
            </a:r>
            <a:r>
              <a:rPr kumimoji="1" lang="en-US" altLang="zh-CN" dirty="0"/>
              <a:t>episode</a:t>
            </a:r>
            <a:r>
              <a:rPr kumimoji="1" lang="zh-CN" altLang="en-US" dirty="0"/>
              <a:t> 只能收集一次</a:t>
            </a:r>
            <a:r>
              <a:rPr kumimoji="1" lang="en-US" altLang="zh-CN" dirty="0"/>
              <a:t>reward</a:t>
            </a:r>
          </a:p>
          <a:p>
            <a:pPr lvl="2"/>
            <a:r>
              <a:rPr kumimoji="1" lang="en-US" altLang="zh-CN" dirty="0"/>
              <a:t>Modifications</a:t>
            </a:r>
            <a:r>
              <a:rPr kumimoji="1" lang="zh-CN" altLang="en-US" dirty="0"/>
              <a:t> 网络 </a:t>
            </a:r>
            <a:r>
              <a:rPr kumimoji="1" lang="en-US" altLang="zh-CN" dirty="0"/>
              <a:t>+</a:t>
            </a:r>
            <a:r>
              <a:rPr kumimoji="1" lang="zh-CN" altLang="en-US" dirty="0"/>
              <a:t> 专家网络导致无法适应变化的输入空间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没有完全分离 </a:t>
            </a:r>
            <a:r>
              <a:rPr kumimoji="1" lang="en-US" altLang="zh-CN" dirty="0"/>
              <a:t>train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test</a:t>
            </a:r>
            <a:r>
              <a:rPr kumimoji="1" lang="zh-CN" altLang="en-US"/>
              <a:t> </a:t>
            </a:r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F70C9-BF7C-9B4E-9ACD-F0C4EB76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HARL-A: Hardware </a:t>
            </a:r>
            <a:r>
              <a:rPr lang="fr-FR" dirty="0" err="1"/>
              <a:t>Agnostic</a:t>
            </a:r>
            <a:r>
              <a:rPr lang="fr-FR" dirty="0"/>
              <a:t> </a:t>
            </a:r>
            <a:r>
              <a:rPr lang="fr-FR" dirty="0" err="1"/>
              <a:t>Reinforcement</a:t>
            </a:r>
            <a:r>
              <a:rPr lang="fr-FR" dirty="0"/>
              <a:t> Learning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</a:t>
            </a:r>
            <a:r>
              <a:rPr lang="fr-FR" dirty="0" err="1"/>
              <a:t>Selection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5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7AF372-ADA6-1240-AD18-E1FBE5946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7"/>
            <a:ext cx="8372163" cy="4640781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提出问题</a:t>
            </a:r>
            <a:endParaRPr kumimoji="1" lang="en-US" altLang="zh-CN" dirty="0"/>
          </a:p>
          <a:p>
            <a:pPr lvl="1"/>
            <a:r>
              <a:rPr kumimoji="1" lang="en-US" altLang="zh-CN" sz="1500" dirty="0"/>
              <a:t>RL</a:t>
            </a:r>
            <a:r>
              <a:rPr kumimoji="1" lang="zh-CN" altLang="en-US" sz="1500" dirty="0"/>
              <a:t> ： </a:t>
            </a:r>
            <a:r>
              <a:rPr kumimoji="1" lang="en-US" altLang="zh-CN" sz="1500" dirty="0"/>
              <a:t>Task-specific</a:t>
            </a:r>
            <a:r>
              <a:rPr kumimoji="1" lang="zh-CN" altLang="en-US" sz="1500" dirty="0"/>
              <a:t> 导致的 </a:t>
            </a:r>
            <a:r>
              <a:rPr kumimoji="1" lang="en-US" altLang="zh-CN" sz="1500" dirty="0"/>
              <a:t>sample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efficiency</a:t>
            </a:r>
            <a:r>
              <a:rPr kumimoji="1" lang="zh-CN" altLang="en-US" sz="1500" dirty="0"/>
              <a:t> 问题</a:t>
            </a:r>
            <a:endParaRPr kumimoji="1" lang="en-US" altLang="zh-CN" sz="1500" dirty="0"/>
          </a:p>
          <a:p>
            <a:pPr lvl="1"/>
            <a:r>
              <a:rPr kumimoji="1" lang="en-US" altLang="zh-CN" sz="1500" dirty="0"/>
              <a:t>RL</a:t>
            </a:r>
            <a:r>
              <a:rPr kumimoji="1" lang="zh-CN" altLang="en-US" sz="1500" dirty="0"/>
              <a:t> ：需要实现 </a:t>
            </a:r>
            <a:r>
              <a:rPr kumimoji="1" lang="en-US" altLang="zh-CN" sz="1500" dirty="0"/>
              <a:t>Multi-Task</a:t>
            </a:r>
            <a:r>
              <a:rPr kumimoji="1" lang="zh-CN" altLang="en-US" sz="1500" dirty="0"/>
              <a:t> </a:t>
            </a:r>
            <a:endParaRPr kumimoji="1" lang="en-US" altLang="zh-CN" sz="1500" dirty="0"/>
          </a:p>
          <a:p>
            <a:pPr lvl="1"/>
            <a:r>
              <a:rPr kumimoji="1" lang="en-US" altLang="zh-CN" sz="1500" dirty="0"/>
              <a:t>Gradient-Based</a:t>
            </a:r>
            <a:r>
              <a:rPr kumimoji="1" lang="zh-CN" altLang="en-US" sz="1500" dirty="0"/>
              <a:t> （</a:t>
            </a:r>
            <a:r>
              <a:rPr kumimoji="1" lang="en-US" altLang="zh-CN" sz="1500" dirty="0"/>
              <a:t>Fine-Tune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based</a:t>
            </a:r>
            <a:r>
              <a:rPr kumimoji="1" lang="zh-CN" altLang="en-US" sz="1500" dirty="0"/>
              <a:t>）</a:t>
            </a:r>
            <a:r>
              <a:rPr kumimoji="1" lang="en-US" altLang="zh-CN" sz="1500" dirty="0"/>
              <a:t>:</a:t>
            </a:r>
            <a:r>
              <a:rPr kumimoji="1" lang="zh-CN" altLang="en-US" sz="1500" dirty="0"/>
              <a:t> 需要额外的</a:t>
            </a:r>
            <a:r>
              <a:rPr kumimoji="1" lang="en-US" altLang="zh-CN" sz="1500" dirty="0"/>
              <a:t>test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rollout</a:t>
            </a:r>
            <a:r>
              <a:rPr kumimoji="1" lang="zh-CN" altLang="en-US" sz="1500" dirty="0"/>
              <a:t>，真实</a:t>
            </a:r>
            <a:r>
              <a:rPr kumimoji="1" lang="en-US" altLang="zh-CN" sz="1500" dirty="0"/>
              <a:t>robot</a:t>
            </a:r>
            <a:r>
              <a:rPr kumimoji="1" lang="zh-CN" altLang="en-US" sz="1500" dirty="0"/>
              <a:t>环境可能代价较大</a:t>
            </a:r>
            <a:endParaRPr kumimoji="1" lang="en-US" altLang="zh-CN" sz="1500" dirty="0"/>
          </a:p>
          <a:p>
            <a:pPr lvl="1"/>
            <a:r>
              <a:rPr kumimoji="1" lang="en-US" altLang="zh-CN" sz="1500" dirty="0"/>
              <a:t>Context-Based</a:t>
            </a:r>
            <a:r>
              <a:rPr kumimoji="1" lang="zh-CN" altLang="en-US" sz="1500" dirty="0"/>
              <a:t> （扩大状态空间）</a:t>
            </a:r>
            <a:r>
              <a:rPr kumimoji="1" lang="en-US" altLang="zh-CN" sz="1500" dirty="0"/>
              <a:t>: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Out-of-Distribution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(OOD)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tasks</a:t>
            </a:r>
            <a:r>
              <a:rPr kumimoji="1" lang="zh-CN" altLang="en-US" sz="1500" dirty="0"/>
              <a:t> </a:t>
            </a:r>
            <a:endParaRPr kumimoji="1" lang="en-US" altLang="zh-CN" sz="1500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主要贡献</a:t>
            </a:r>
            <a:endParaRPr kumimoji="1" lang="en-US" altLang="zh-CN" dirty="0"/>
          </a:p>
          <a:p>
            <a:pPr lvl="1"/>
            <a:r>
              <a:rPr kumimoji="1" lang="zh-CN" altLang="en-US" sz="1700" dirty="0"/>
              <a:t>提出算法 </a:t>
            </a:r>
            <a:r>
              <a:rPr kumimoji="1" lang="en-US" altLang="zh-CN" sz="1700" dirty="0" err="1"/>
              <a:t>VariBAD</a:t>
            </a:r>
            <a:r>
              <a:rPr kumimoji="1" lang="zh-CN" altLang="en-US" sz="1700" dirty="0"/>
              <a:t> ：</a:t>
            </a:r>
            <a:endParaRPr kumimoji="1" lang="en-US" altLang="zh-CN" sz="1700" dirty="0"/>
          </a:p>
          <a:p>
            <a:pPr lvl="2"/>
            <a:r>
              <a:rPr kumimoji="1" lang="en-US" altLang="zh-CN" sz="1700" dirty="0"/>
              <a:t>Variational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auto-encoder :  </a:t>
            </a:r>
          </a:p>
          <a:p>
            <a:pPr lvl="3"/>
            <a:r>
              <a:rPr kumimoji="1" lang="zh-CN" altLang="en-US" sz="1700" dirty="0"/>
              <a:t>通过 </a:t>
            </a:r>
            <a:r>
              <a:rPr kumimoji="1" lang="en-US" altLang="zh-CN" sz="1700" dirty="0"/>
              <a:t>agent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experience</a:t>
            </a:r>
            <a:r>
              <a:rPr kumimoji="1" lang="zh-CN" altLang="en-US" sz="1700" dirty="0"/>
              <a:t> 推断出当前 </a:t>
            </a:r>
            <a:r>
              <a:rPr kumimoji="1" lang="en-US" altLang="zh-CN" sz="1700" dirty="0"/>
              <a:t>task</a:t>
            </a:r>
            <a:r>
              <a:rPr kumimoji="1" lang="zh-CN" altLang="en-US" sz="1700" dirty="0"/>
              <a:t> </a:t>
            </a:r>
            <a:endParaRPr kumimoji="1" lang="en-US" altLang="zh-CN" sz="1700" dirty="0"/>
          </a:p>
          <a:p>
            <a:pPr lvl="3"/>
            <a:r>
              <a:rPr kumimoji="1" lang="zh-CN" altLang="en-US" sz="1700" dirty="0"/>
              <a:t>通过 </a:t>
            </a:r>
            <a:r>
              <a:rPr kumimoji="1" lang="en-US" altLang="zh-CN" sz="1700" dirty="0"/>
              <a:t>task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embedding</a:t>
            </a:r>
            <a:r>
              <a:rPr kumimoji="1" lang="zh-CN" altLang="en-US" sz="1700" dirty="0"/>
              <a:t> 预测下一步</a:t>
            </a:r>
            <a:endParaRPr kumimoji="1" lang="en-US" altLang="zh-CN" sz="1700" dirty="0"/>
          </a:p>
          <a:p>
            <a:pPr lvl="2"/>
            <a:r>
              <a:rPr kumimoji="1" lang="en-US" altLang="zh-CN" sz="1700" dirty="0"/>
              <a:t>Posterior belief conditioned Policy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:</a:t>
            </a:r>
          </a:p>
          <a:p>
            <a:pPr lvl="3"/>
            <a:r>
              <a:rPr kumimoji="1" lang="zh-CN" altLang="en-US" sz="1700" dirty="0"/>
              <a:t>策略网络增加 </a:t>
            </a:r>
            <a:r>
              <a:rPr kumimoji="1" lang="en-US" altLang="zh-CN" sz="1700" dirty="0"/>
              <a:t>task</a:t>
            </a:r>
            <a:r>
              <a:rPr kumimoji="1" lang="zh-CN" altLang="en-US" sz="1700" dirty="0"/>
              <a:t> </a:t>
            </a:r>
            <a:r>
              <a:rPr kumimoji="1" lang="en-US" altLang="zh-CN" sz="1700" dirty="0"/>
              <a:t>embedding</a:t>
            </a:r>
            <a:r>
              <a:rPr kumimoji="1" lang="zh-CN" altLang="en-US" sz="1700" dirty="0"/>
              <a:t> 的输入</a:t>
            </a:r>
            <a:endParaRPr kumimoji="1" lang="en-US" altLang="zh-CN" sz="1700" dirty="0"/>
          </a:p>
          <a:p>
            <a:pPr lvl="3"/>
            <a:r>
              <a:rPr kumimoji="1" lang="zh-CN" altLang="en-US" sz="1700" dirty="0"/>
              <a:t>在新任务中，通过交互更新对当前任务的 </a:t>
            </a:r>
            <a:r>
              <a:rPr kumimoji="1" lang="en-US" altLang="zh-CN" sz="1700" dirty="0"/>
              <a:t>embedding</a:t>
            </a:r>
          </a:p>
          <a:p>
            <a:pPr lvl="4"/>
            <a:r>
              <a:rPr kumimoji="1" lang="zh-CN" altLang="en-US" sz="1700" dirty="0"/>
              <a:t>实现 </a:t>
            </a:r>
            <a:r>
              <a:rPr kumimoji="1" lang="en-US" altLang="zh-CN" sz="1700" dirty="0"/>
              <a:t>Exploration</a:t>
            </a:r>
            <a:r>
              <a:rPr kumimoji="1" lang="zh-CN" altLang="en-US" sz="1700" dirty="0"/>
              <a:t> 和 </a:t>
            </a:r>
            <a:r>
              <a:rPr kumimoji="1" lang="en-US" altLang="zh-CN" sz="1700" dirty="0"/>
              <a:t>Exploitation</a:t>
            </a:r>
            <a:r>
              <a:rPr kumimoji="1" lang="zh-CN" altLang="en-US" sz="1700" dirty="0"/>
              <a:t> 的</a:t>
            </a:r>
            <a:r>
              <a:rPr kumimoji="1" lang="en-US" altLang="zh-CN" sz="1700" dirty="0"/>
              <a:t>trade-off</a:t>
            </a:r>
          </a:p>
          <a:p>
            <a:pPr lvl="4"/>
            <a:r>
              <a:rPr kumimoji="1" lang="zh-CN" altLang="en-US" sz="1700" dirty="0"/>
              <a:t>完成新的任务</a:t>
            </a:r>
            <a:endParaRPr kumimoji="1" lang="en-US" altLang="zh-CN" sz="1700" dirty="0"/>
          </a:p>
          <a:p>
            <a:pPr marL="1371600" lvl="3" indent="0">
              <a:buNone/>
            </a:pPr>
            <a:endParaRPr kumimoji="1" lang="en-US" altLang="zh-CN" dirty="0"/>
          </a:p>
          <a:p>
            <a:pPr lvl="3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2241C1-091E-2743-840A-000972DD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1A2E7-87B4-114A-AA14-5A84714F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57" y="5421102"/>
            <a:ext cx="1313053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D0C7FD-5628-5245-B92D-D0375AFD3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方法细节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背景补充：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如何定义 </a:t>
            </a:r>
            <a:r>
              <a:rPr kumimoji="1" lang="en-US" altLang="zh-CN" dirty="0"/>
              <a:t>Multi-Task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多个 </a:t>
            </a:r>
            <a:r>
              <a:rPr kumimoji="1" lang="en-US" altLang="zh-CN" dirty="0"/>
              <a:t>MDP</a:t>
            </a:r>
            <a:r>
              <a:rPr kumimoji="1" lang="zh-CN" altLang="en-US" dirty="0"/>
              <a:t> ：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简化问题 ： 只改变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Transition</a:t>
            </a:r>
          </a:p>
          <a:p>
            <a:pPr lvl="1"/>
            <a:r>
              <a:rPr kumimoji="1" lang="zh-CN" altLang="en-US" dirty="0"/>
              <a:t> 模型框架：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Encoder : </a:t>
            </a:r>
          </a:p>
          <a:p>
            <a:pPr lvl="3"/>
            <a:r>
              <a:rPr kumimoji="1" lang="en-US" altLang="zh-CN" dirty="0"/>
              <a:t>RNN</a:t>
            </a:r>
            <a:r>
              <a:rPr kumimoji="1" lang="zh-CN" altLang="en-US" dirty="0"/>
              <a:t> 结构</a:t>
            </a:r>
            <a:r>
              <a:rPr kumimoji="1" lang="en-US" altLang="zh-CN" dirty="0"/>
              <a:t> : </a:t>
            </a:r>
            <a:r>
              <a:rPr kumimoji="1" lang="zh-CN" altLang="en-US" dirty="0"/>
              <a:t>实现 </a:t>
            </a:r>
            <a:r>
              <a:rPr kumimoji="1" lang="en-US" altLang="zh-CN" dirty="0"/>
              <a:t>adaptive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，可以根据历史记录更新对于当前任务的 </a:t>
            </a:r>
            <a:r>
              <a:rPr kumimoji="1" lang="en-US" altLang="zh-CN" dirty="0"/>
              <a:t>Embedding</a:t>
            </a:r>
          </a:p>
          <a:p>
            <a:pPr lvl="3"/>
            <a:r>
              <a:rPr kumimoji="1" lang="zh-CN" altLang="en-US" dirty="0"/>
              <a:t>输入 ： </a:t>
            </a:r>
            <a:r>
              <a:rPr kumimoji="1" lang="en-US" altLang="zh-CN" dirty="0"/>
              <a:t>Trajectory</a:t>
            </a:r>
          </a:p>
          <a:p>
            <a:pPr lvl="3"/>
            <a:r>
              <a:rPr kumimoji="1" lang="zh-CN" altLang="en-US" dirty="0"/>
              <a:t>输出：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，通过输出均值和方差，可以采样出 “</a:t>
            </a:r>
            <a:r>
              <a:rPr kumimoji="1" lang="en-US" altLang="zh-CN" dirty="0"/>
              <a:t>belief</a:t>
            </a:r>
            <a:r>
              <a:rPr kumimoji="1" lang="zh-CN" altLang="en-US" dirty="0"/>
              <a:t>” 提供给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policy</a:t>
            </a:r>
          </a:p>
          <a:p>
            <a:pPr lvl="2"/>
            <a:r>
              <a:rPr kumimoji="1" lang="en-US" altLang="zh-CN" dirty="0"/>
              <a:t>Decoder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： 预测当前应得的 </a:t>
            </a:r>
            <a:r>
              <a:rPr kumimoji="1" lang="en-US" altLang="zh-CN" dirty="0"/>
              <a:t>Reward</a:t>
            </a:r>
          </a:p>
          <a:p>
            <a:pPr lvl="3"/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：预测下一个 </a:t>
            </a:r>
            <a:r>
              <a:rPr kumimoji="1" lang="en-US" altLang="zh-CN" dirty="0"/>
              <a:t>State</a:t>
            </a:r>
          </a:p>
          <a:p>
            <a:pPr lvl="2"/>
            <a:r>
              <a:rPr kumimoji="1" lang="en-US" altLang="zh-CN" dirty="0"/>
              <a:t>Policy</a:t>
            </a:r>
            <a:r>
              <a:rPr kumimoji="1" lang="zh-CN" altLang="en-US" dirty="0"/>
              <a:t> 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基于原先</a:t>
            </a:r>
            <a:r>
              <a:rPr kumimoji="1" lang="en-US" altLang="zh-CN" dirty="0"/>
              <a:t>RL</a:t>
            </a:r>
            <a:r>
              <a:rPr kumimoji="1" lang="zh-CN" altLang="en-US" dirty="0"/>
              <a:t>策略，增加额外输入 “</a:t>
            </a:r>
            <a:r>
              <a:rPr kumimoji="1" lang="en-US" altLang="zh-CN" dirty="0"/>
              <a:t>belief</a:t>
            </a:r>
            <a:r>
              <a:rPr kumimoji="1" lang="zh-CN" altLang="en-US" dirty="0"/>
              <a:t>”</a:t>
            </a:r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D1F0-E2B1-6C4F-B2AC-C8677111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9D736-F8E2-064C-A74E-523ADC8F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76" y="2831169"/>
            <a:ext cx="8763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B9A3C-0C53-A546-95CD-8AB5859ED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15" y="2818469"/>
            <a:ext cx="2057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B9369D-6844-B749-A356-1225AC8EC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68" y="3099913"/>
            <a:ext cx="53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92D60D-188D-EA41-9480-6DFBE17581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方法细节：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训练细节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Encoder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Transition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Reward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Policy</a:t>
            </a:r>
            <a:r>
              <a:rPr kumimoji="1" lang="zh-CN" altLang="en-US" dirty="0"/>
              <a:t> 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目标函数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总目标：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第一项：期望奖励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第二项：</a:t>
            </a:r>
            <a:r>
              <a:rPr kumimoji="1" lang="en-US" altLang="zh-CN" dirty="0"/>
              <a:t>VAE </a:t>
            </a:r>
            <a:r>
              <a:rPr kumimoji="1" lang="zh-CN" altLang="en-US" dirty="0"/>
              <a:t>中的 </a:t>
            </a:r>
            <a:r>
              <a:rPr kumimoji="1" lang="en-US" altLang="zh-CN" dirty="0"/>
              <a:t>ELBO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B82ADE-4987-A346-9F84-02E0C318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10320F-1C2E-D04C-900A-F91F9571083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40" y="1685678"/>
            <a:ext cx="47117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BC33B-1525-E144-B362-FDCC8609D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23" y="2602106"/>
            <a:ext cx="6477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98D88-62AA-C144-B965-34A3CBF23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51" y="2871013"/>
            <a:ext cx="16002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4B9CE-64D3-D742-A4AA-35D8F2F80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98" y="3313031"/>
            <a:ext cx="19431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2C622-AFE2-084A-908C-798A5EE0B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019" y="3645438"/>
            <a:ext cx="13335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003D0-985B-2A4D-AB55-031855A7A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23" y="4169273"/>
            <a:ext cx="2574460" cy="559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7F18E-E581-E24D-8417-44302FD2D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53" y="4745997"/>
            <a:ext cx="2994102" cy="3126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7EF4B-27C3-E44E-9406-9DBADAEA4DD8}"/>
              </a:ext>
            </a:extLst>
          </p:cNvPr>
          <p:cNvSpPr txBox="1"/>
          <p:nvPr/>
        </p:nvSpPr>
        <p:spPr>
          <a:xfrm>
            <a:off x="3862081" y="5132331"/>
            <a:ext cx="407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</a:t>
            </a:r>
            <a:r>
              <a:rPr lang="fr-FR" sz="1000" dirty="0" err="1"/>
              <a:t>Kingma</a:t>
            </a:r>
            <a:r>
              <a:rPr lang="fr-FR" sz="1000" dirty="0"/>
              <a:t>, D. P., &amp; </a:t>
            </a:r>
            <a:r>
              <a:rPr lang="fr-FR" sz="1000" dirty="0" err="1"/>
              <a:t>Welling</a:t>
            </a:r>
            <a:r>
              <a:rPr lang="fr-FR" sz="1000" dirty="0"/>
              <a:t>, M. (</a:t>
            </a:r>
            <a:r>
              <a:rPr lang="fr-FR" sz="1000" dirty="0" err="1"/>
              <a:t>n.d</a:t>
            </a:r>
            <a:r>
              <a:rPr lang="fr-FR" sz="1000" dirty="0"/>
              <a:t>.). </a:t>
            </a:r>
            <a:r>
              <a:rPr lang="fr-FR" sz="1000" i="1" dirty="0"/>
              <a:t>Auto-</a:t>
            </a:r>
            <a:r>
              <a:rPr lang="fr-FR" sz="1000" i="1" dirty="0" err="1"/>
              <a:t>Encoding</a:t>
            </a:r>
            <a:r>
              <a:rPr lang="fr-FR" sz="1000" i="1" dirty="0"/>
              <a:t> </a:t>
            </a:r>
            <a:r>
              <a:rPr lang="fr-FR" sz="1000" i="1" dirty="0" err="1"/>
              <a:t>Variational</a:t>
            </a:r>
            <a:r>
              <a:rPr lang="fr-FR" sz="1000" i="1" dirty="0"/>
              <a:t> Bayes</a:t>
            </a:r>
            <a:r>
              <a:rPr lang="fr-FR" sz="1000" dirty="0"/>
              <a:t>.</a:t>
            </a:r>
            <a:r>
              <a:rPr lang="en-US" altLang="zh-CN" sz="1000" dirty="0"/>
              <a:t>]</a:t>
            </a:r>
            <a:endParaRPr lang="fr-FR" sz="1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25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38957-1665-3A43-BD75-93BD6138B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实验环境：</a:t>
            </a:r>
            <a:r>
              <a:rPr kumimoji="1" lang="en-US" altLang="zh-CN" dirty="0" err="1"/>
              <a:t>Gridworld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离散状态，动作空间，</a:t>
            </a:r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，没有障碍物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任务目的：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训练阶段：到达随机目的地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测试阶段：在 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 不知道目的地的情况下，</a:t>
            </a:r>
            <a:br>
              <a:rPr kumimoji="1" lang="en-US" altLang="zh-CN" dirty="0"/>
            </a:br>
            <a:r>
              <a:rPr kumimoji="1" lang="zh-CN" altLang="en-US" dirty="0"/>
              <a:t>实现最优探索（不走回头路），从而快速到达目的地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目的：通过预训练，实现在 </a:t>
            </a:r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背景下，快速完成新</a:t>
            </a:r>
            <a:r>
              <a:rPr kumimoji="1" lang="en-US" altLang="zh-CN" dirty="0"/>
              <a:t>task</a:t>
            </a:r>
          </a:p>
          <a:p>
            <a:pPr lvl="1"/>
            <a:r>
              <a:rPr kumimoji="1" lang="zh-CN" altLang="en-US" dirty="0"/>
              <a:t>实验环境：</a:t>
            </a:r>
            <a:r>
              <a:rPr kumimoji="1" lang="en-US" altLang="zh-CN" dirty="0" err="1"/>
              <a:t>MuJoCo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连续控制任务：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AntDir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HalfCheetahDir</a:t>
            </a:r>
            <a:r>
              <a:rPr kumimoji="1" lang="zh-CN" altLang="en-US" dirty="0"/>
              <a:t> ： 多任务：实现不同方向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HalfCheetahVel</a:t>
            </a:r>
            <a:r>
              <a:rPr kumimoji="1" lang="en-US" altLang="zh-CN" dirty="0"/>
              <a:t>:</a:t>
            </a:r>
            <a:r>
              <a:rPr kumimoji="1" lang="zh-CN" altLang="en-US" dirty="0"/>
              <a:t> 多任务：实现不同速度移动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Walker:</a:t>
            </a:r>
            <a:r>
              <a:rPr kumimoji="1" lang="zh-CN" altLang="en-US" dirty="0"/>
              <a:t> 多任务：实现在随机参数下成功行走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602C3-A140-C745-BEDE-842EDFBA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4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EF6729-3D00-7C44-B9B5-F63DC7DDC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61" y="3181101"/>
            <a:ext cx="6451600" cy="25019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6E4C0-73BF-0841-9148-3C2EED8048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en-US" altLang="zh-CN" sz="1400" dirty="0" err="1"/>
              <a:t>Gridworld</a:t>
            </a:r>
            <a:endParaRPr kumimoji="1" lang="en-US" altLang="zh-CN" sz="1400" dirty="0"/>
          </a:p>
          <a:p>
            <a:pPr lvl="2"/>
            <a:r>
              <a:rPr kumimoji="1" lang="zh-CN" altLang="en-US" sz="1200" dirty="0"/>
              <a:t>每次最多只能走 </a:t>
            </a:r>
            <a:r>
              <a:rPr kumimoji="1" lang="en-US" altLang="zh-CN" sz="1200" dirty="0"/>
              <a:t>15</a:t>
            </a:r>
            <a:r>
              <a:rPr kumimoji="1" lang="zh-CN" altLang="en-US" sz="1200" dirty="0"/>
              <a:t> 步</a:t>
            </a:r>
            <a:endParaRPr kumimoji="1" lang="en-US" altLang="zh-CN" sz="1200" dirty="0"/>
          </a:p>
          <a:p>
            <a:pPr lvl="2"/>
            <a:r>
              <a:rPr kumimoji="1" lang="zh-CN" altLang="en-US" sz="1200" dirty="0"/>
              <a:t>同一个任务，不同</a:t>
            </a:r>
            <a:r>
              <a:rPr kumimoji="1" lang="en-US" altLang="zh-CN" sz="1200" dirty="0"/>
              <a:t>episode</a:t>
            </a:r>
            <a:r>
              <a:rPr kumimoji="1" lang="zh-CN" altLang="en-US" sz="1200" dirty="0"/>
              <a:t>的</a:t>
            </a:r>
            <a:r>
              <a:rPr kumimoji="1" lang="en-US" altLang="zh-CN" sz="1200" dirty="0"/>
              <a:t>hidden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state</a:t>
            </a:r>
            <a:r>
              <a:rPr kumimoji="1" lang="zh-CN" altLang="en-US" sz="1200" dirty="0"/>
              <a:t> 是继承的</a:t>
            </a:r>
            <a:endParaRPr kumimoji="1" lang="en-US" altLang="zh-CN" sz="1200" dirty="0"/>
          </a:p>
          <a:p>
            <a:pPr lvl="2"/>
            <a:r>
              <a:rPr kumimoji="1" lang="en-US" altLang="zh-CN" sz="1200" dirty="0"/>
              <a:t>Agent</a:t>
            </a:r>
            <a:r>
              <a:rPr kumimoji="1" lang="zh-CN" altLang="en-US" sz="1200" dirty="0"/>
              <a:t> 会记住历史，并且预测最有可能的目的地位置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914400" lvl="2" indent="0">
              <a:buNone/>
            </a:pPr>
            <a:br>
              <a:rPr kumimoji="1" lang="en-US" altLang="zh-CN" dirty="0"/>
            </a:b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7D407-4F1F-B543-8F34-4DB22224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36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832653-0B80-A34F-8C36-512E0E21A7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MuJoCo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在测试阶段，不使用额外的 </a:t>
            </a:r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r>
              <a:rPr kumimoji="1" lang="zh-CN" altLang="en-US" dirty="0"/>
              <a:t> 更新策略网络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VarBAD</a:t>
            </a:r>
            <a:r>
              <a:rPr kumimoji="1" lang="zh-CN" altLang="en-US" dirty="0"/>
              <a:t> 可以实现快速适应新任务环境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达到当前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 的水平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3BCBB-82BB-AB45-BEB0-48782FC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69A72-2639-E84B-93C5-AC9BB07D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52" y="3707006"/>
            <a:ext cx="645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1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1B283F-68F7-1941-9BE9-DA641CA927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提出问题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RL</a:t>
            </a:r>
            <a:r>
              <a:rPr kumimoji="1" lang="zh-CN" altLang="en-US" dirty="0"/>
              <a:t> 自身：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</a:t>
            </a:r>
            <a:r>
              <a:rPr kumimoji="1" lang="zh-CN" altLang="en-US" dirty="0"/>
              <a:t> 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Robot</a:t>
            </a:r>
            <a:r>
              <a:rPr kumimoji="1" lang="zh-CN" altLang="en-US" dirty="0"/>
              <a:t> ： 策略网络往往 “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Robot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硬件差异大，导致收集的数据不能跨平台使用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Degree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freedom,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主要贡献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方法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</a:p>
          <a:p>
            <a:pPr lvl="1"/>
            <a:r>
              <a:rPr kumimoji="1" lang="zh-CN" altLang="en-US" dirty="0"/>
              <a:t>方法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</a:p>
          <a:p>
            <a:pPr lvl="1"/>
            <a:r>
              <a:rPr kumimoji="1" lang="zh-CN" altLang="en-US" dirty="0"/>
              <a:t>验证方式：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方法</a:t>
            </a:r>
            <a:r>
              <a:rPr kumimoji="1" lang="en-US" altLang="zh-CN" dirty="0"/>
              <a:t>1</a:t>
            </a:r>
            <a:r>
              <a:rPr kumimoji="1" lang="zh-CN" altLang="en-US" dirty="0"/>
              <a:t> ： </a:t>
            </a:r>
            <a:r>
              <a:rPr kumimoji="1" lang="en-US" altLang="zh-CN" dirty="0"/>
              <a:t>Zero-shot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</a:t>
            </a:r>
          </a:p>
          <a:p>
            <a:pPr lvl="2"/>
            <a:r>
              <a:rPr kumimoji="1" lang="zh-CN" altLang="en-US" dirty="0"/>
              <a:t>方法</a:t>
            </a:r>
            <a:r>
              <a:rPr kumimoji="1" lang="en-US" altLang="zh-CN" dirty="0"/>
              <a:t>2</a:t>
            </a:r>
            <a:r>
              <a:rPr kumimoji="1" lang="zh-CN" altLang="en-US" dirty="0"/>
              <a:t> ： </a:t>
            </a:r>
            <a:r>
              <a:rPr kumimoji="1" lang="en-US" altLang="zh-CN" dirty="0"/>
              <a:t>Finetune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robots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2DA45-8B69-114C-964A-45BCAC97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/>
              <a:t>. </a:t>
            </a:r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br>
              <a:rPr lang="fr-FR" dirty="0"/>
            </a:br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49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33594-75A1-F741-8279-9C1E351DEE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 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预测的训练方式，更有解释性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假如将 </a:t>
            </a:r>
            <a:r>
              <a:rPr kumimoji="1" lang="en-US" altLang="zh-CN" dirty="0"/>
              <a:t>Adaptive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Fine-Tune</a:t>
            </a:r>
            <a:r>
              <a:rPr kumimoji="1" lang="zh-CN" altLang="en-US" dirty="0"/>
              <a:t> 做对比，两个方法都需要一定时间适应新的环境。但是前者在 </a:t>
            </a:r>
            <a:r>
              <a:rPr kumimoji="1" lang="en-US" altLang="zh-CN" dirty="0" err="1"/>
              <a:t>gridworld</a:t>
            </a:r>
            <a:r>
              <a:rPr kumimoji="1" lang="zh-CN" altLang="en-US" dirty="0"/>
              <a:t> 的实验中体现了 </a:t>
            </a:r>
            <a:r>
              <a:rPr kumimoji="1" lang="en-US" altLang="zh-CN" dirty="0"/>
              <a:t>Exploration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Exploitation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trade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反思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任务单一：</a:t>
            </a:r>
            <a:r>
              <a:rPr kumimoji="1" lang="en-US" altLang="zh-CN" dirty="0" err="1"/>
              <a:t>gridworld</a:t>
            </a:r>
            <a:r>
              <a:rPr kumimoji="1" lang="zh-CN" altLang="en-US" dirty="0"/>
              <a:t> 中的最优探索比不上传统探索技巧 ，比如 </a:t>
            </a:r>
            <a:r>
              <a:rPr kumimoji="1" lang="en-US" altLang="zh-CN" dirty="0"/>
              <a:t>UCB</a:t>
            </a:r>
          </a:p>
          <a:p>
            <a:pPr lvl="2"/>
            <a:r>
              <a:rPr kumimoji="1" lang="en-US" altLang="zh-CN" dirty="0" err="1"/>
              <a:t>MuJoCo</a:t>
            </a:r>
            <a:r>
              <a:rPr kumimoji="1" lang="zh-CN" altLang="en-US" dirty="0"/>
              <a:t> 的实验中，比不上 </a:t>
            </a:r>
            <a:r>
              <a:rPr kumimoji="1" lang="en-US" altLang="zh-CN" dirty="0"/>
              <a:t>RL^2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VAE</a:t>
            </a:r>
            <a:r>
              <a:rPr kumimoji="1" lang="zh-CN" altLang="en-US" dirty="0"/>
              <a:t> 在训练中占比很大，但是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在实际运用中作用不大。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本篇论文中 ：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并没有完全分离，只是属于同一个 “任务池”</a:t>
            </a:r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2D062-7AF4-CB47-830A-64D1FFD8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VariBAD</a:t>
            </a:r>
            <a:r>
              <a:rPr lang="fr-FR" dirty="0"/>
              <a:t>: A </a:t>
            </a:r>
            <a:r>
              <a:rPr lang="fr-FR" dirty="0" err="1"/>
              <a:t>Very</a:t>
            </a:r>
            <a:r>
              <a:rPr lang="fr-FR" dirty="0"/>
              <a:t> Good Method for Bayes-Adaptive </a:t>
            </a:r>
            <a:r>
              <a:rPr lang="fr-FR" dirty="0" err="1"/>
              <a:t>Deep</a:t>
            </a:r>
            <a:r>
              <a:rPr lang="fr-FR" dirty="0"/>
              <a:t> RL via Meta-Learning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3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BCC510-E8F2-484D-9DED-183F8EAA25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主要贡献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解决问题：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测试集 </a:t>
            </a:r>
            <a:r>
              <a:rPr kumimoji="1" lang="en-US" altLang="zh-CN" dirty="0"/>
              <a:t>OOD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distribution).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通过有限的训练集，拓展到相似的但是没有见过的测试集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主要方法：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LMD</a:t>
            </a:r>
            <a:r>
              <a:rPr kumimoji="1" lang="zh-CN" altLang="en-US" dirty="0"/>
              <a:t> ： </a:t>
            </a:r>
            <a:r>
              <a:rPr kumimoji="1" lang="en-US" altLang="zh-CN" dirty="0"/>
              <a:t>latent dynamic mixture</a:t>
            </a:r>
          </a:p>
          <a:p>
            <a:pPr lvl="3"/>
            <a:r>
              <a:rPr kumimoji="1" lang="zh-CN" altLang="en-US" dirty="0"/>
              <a:t>通过现有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，创造新的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</a:p>
          <a:p>
            <a:pPr lvl="3"/>
            <a:r>
              <a:rPr kumimoji="1" lang="zh-CN" altLang="en-US" dirty="0"/>
              <a:t>利用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的输出虚拟的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来训练 </a:t>
            </a:r>
            <a:r>
              <a:rPr kumimoji="1" lang="en-US" altLang="zh-CN" dirty="0"/>
              <a:t>agent</a:t>
            </a:r>
          </a:p>
          <a:p>
            <a:pPr lvl="2"/>
            <a:r>
              <a:rPr kumimoji="1" lang="en-US" altLang="zh-CN" dirty="0"/>
              <a:t>Dropout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</a:p>
          <a:p>
            <a:pPr lvl="3"/>
            <a:r>
              <a:rPr kumimoji="1" lang="zh-CN" altLang="en-US" dirty="0"/>
              <a:t>原先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容易在训练集上过度拟合：比如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在预测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时，会默认给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。这是由于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处在 </a:t>
            </a:r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 的设定中。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VariBAD</a:t>
            </a:r>
            <a:r>
              <a:rPr kumimoji="1" lang="zh-CN" altLang="en-US" dirty="0"/>
              <a:t> 没有遇到这个问题，是因为前文没有完全使用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3"/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556CF-1030-A342-9237-A28BA598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in Meta-RL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Imaginary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Latent Dynamics Mixture</a:t>
            </a:r>
            <a:br>
              <a:rPr lang="fr-FR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13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D4DF60-7859-E24C-8CF3-E5110F4AC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方法细节：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F24D6-BAB5-414F-B422-B4804FD6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in Meta-RL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Imaginary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Latent Dynamics Mixture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4E965-5214-9E48-956B-B21C83E3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3" y="2044700"/>
            <a:ext cx="7594327" cy="3399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6E517-9BC8-834C-9CCB-4932DF4D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9" y="5803236"/>
            <a:ext cx="5308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B91994-7537-A34B-8B26-A630FCC6B3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实验结果：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Gridworld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中，性能好于 </a:t>
            </a:r>
            <a:r>
              <a:rPr kumimoji="1" lang="en-US" altLang="zh-CN" dirty="0" err="1"/>
              <a:t>VariBAD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RL2</a:t>
            </a:r>
            <a:r>
              <a:rPr kumimoji="1" lang="zh-CN" altLang="en-US" dirty="0"/>
              <a:t>，能很好的说明 </a:t>
            </a:r>
            <a:r>
              <a:rPr kumimoji="1" lang="en-US" altLang="zh-CN" dirty="0"/>
              <a:t>OOD</a:t>
            </a:r>
            <a:r>
              <a:rPr kumimoji="1" lang="zh-CN" altLang="en-US" dirty="0"/>
              <a:t> 对于 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能力的影响。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MuJoCu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相比于 </a:t>
            </a:r>
            <a:r>
              <a:rPr kumimoji="1" lang="en-US" altLang="zh-CN" dirty="0" err="1"/>
              <a:t>VariBAD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LMD</a:t>
            </a:r>
            <a:r>
              <a:rPr kumimoji="1" lang="zh-CN" altLang="en-US" dirty="0"/>
              <a:t>在</a:t>
            </a:r>
            <a:br>
              <a:rPr kumimoji="1" lang="en-US" altLang="zh-CN" dirty="0"/>
            </a:br>
            <a:r>
              <a:rPr kumimoji="1" lang="zh-CN" altLang="en-US" dirty="0"/>
              <a:t>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集中也有明显提升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DE8A4-4247-F045-A258-23FBBEF2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in Meta-RL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Imaginary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Latent Dynamics Mixture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BA94-425C-0747-89CE-388E0D71A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31" y="2904494"/>
            <a:ext cx="4847065" cy="173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3274B-CA1C-4D42-B933-25DD7F16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69" y="4638907"/>
            <a:ext cx="4790990" cy="1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48FC2-5ECE-344A-9CA0-FAF3710E1F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通过现有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制造 </a:t>
            </a:r>
            <a:r>
              <a:rPr kumimoji="1" lang="en-US" altLang="zh-CN" dirty="0"/>
              <a:t>imaginary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，说明了 </a:t>
            </a:r>
            <a:r>
              <a:rPr kumimoji="1" lang="en-US" altLang="zh-CN" dirty="0"/>
              <a:t>VAE</a:t>
            </a:r>
            <a:r>
              <a:rPr kumimoji="1" lang="zh-CN" altLang="en-US" dirty="0"/>
              <a:t> 学习的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是有可解释性的，的确能够 </a:t>
            </a:r>
            <a:r>
              <a:rPr kumimoji="1" lang="en-US" altLang="zh-CN" dirty="0"/>
              <a:t>encode</a:t>
            </a:r>
            <a:r>
              <a:rPr kumimoji="1" lang="zh-CN" altLang="en-US" dirty="0"/>
              <a:t> 环境信息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有效利用了 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，是否可以拓展到 </a:t>
            </a:r>
            <a:r>
              <a:rPr kumimoji="1" lang="en-US" altLang="zh-CN" dirty="0"/>
              <a:t>Sim2Real</a:t>
            </a:r>
            <a:r>
              <a:rPr kumimoji="1" lang="zh-CN" altLang="en-US" dirty="0"/>
              <a:t> 节约真实环境中的交互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Weighted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生成的新任务是一个好的起点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反思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很难理解为什么 </a:t>
            </a:r>
            <a:r>
              <a:rPr kumimoji="1" lang="fr-FR" altLang="zh-CN" dirty="0" err="1"/>
              <a:t>euclidean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interpolation </a:t>
            </a:r>
            <a:r>
              <a:rPr kumimoji="1" lang="zh-CN" altLang="en-US" dirty="0"/>
              <a:t>能够生效 ？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可能是 </a:t>
            </a:r>
            <a:r>
              <a:rPr kumimoji="1" lang="en-US" altLang="zh-CN" dirty="0" err="1"/>
              <a:t>GridWorld</a:t>
            </a:r>
            <a:r>
              <a:rPr kumimoji="1" lang="zh-CN" altLang="en-US" dirty="0"/>
              <a:t> 环境缺少多样性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MuJoCo</a:t>
            </a:r>
            <a:r>
              <a:rPr kumimoji="1" lang="zh-CN" altLang="en-US" dirty="0"/>
              <a:t> 的随机参数也处在 </a:t>
            </a:r>
            <a:r>
              <a:rPr kumimoji="1" lang="en-US" altLang="zh-CN" dirty="0" err="1"/>
              <a:t>euclidean</a:t>
            </a:r>
            <a:r>
              <a:rPr kumimoji="1" lang="zh-CN" altLang="en-US" dirty="0"/>
              <a:t> 空间中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EBD36-76A8-E240-8C17-9B94C143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Generalization</a:t>
            </a:r>
            <a:r>
              <a:rPr lang="fr-FR" dirty="0"/>
              <a:t> in Meta-RL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Imaginary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Latent Dynamics Mixture</a:t>
            </a:r>
            <a:br>
              <a:rPr lang="fr-FR" dirty="0"/>
            </a:b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65F77-B44D-2B40-BB61-470980CCE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23" y="4560029"/>
            <a:ext cx="3466977" cy="90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7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F13846-0D17-A748-A98D-C128FB4B42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方法细节：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</a:p>
          <a:p>
            <a:pPr lvl="2"/>
            <a:r>
              <a:rPr kumimoji="1" lang="zh-CN" altLang="en-US" dirty="0"/>
              <a:t>如何 </a:t>
            </a:r>
            <a:r>
              <a:rPr kumimoji="1" lang="en-US" altLang="zh-CN" dirty="0"/>
              <a:t>Encode</a:t>
            </a:r>
            <a:r>
              <a:rPr kumimoji="1" lang="zh-CN" altLang="en-US" dirty="0"/>
              <a:t> 多关节机器人 </a:t>
            </a:r>
            <a:r>
              <a:rPr kumimoji="1" lang="en-US" altLang="zh-CN" dirty="0"/>
              <a:t>(</a:t>
            </a:r>
            <a:r>
              <a:rPr kumimoji="1" lang="zh-CN" altLang="en-US" dirty="0"/>
              <a:t>假设有 </a:t>
            </a:r>
            <a:r>
              <a:rPr kumimoji="1" lang="en-US" altLang="zh-CN" dirty="0"/>
              <a:t>n</a:t>
            </a:r>
            <a:r>
              <a:rPr kumimoji="1" lang="zh-CN" altLang="en-US" dirty="0"/>
              <a:t> 个关节 </a:t>
            </a:r>
            <a:r>
              <a:rPr kumimoji="1" lang="en-US" altLang="zh-CN" dirty="0"/>
              <a:t>)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使用关节之间的相对姿态： 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输入：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             和原点 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相对位置：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相对转动：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       是             相对于世界参考系的旋转矩阵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作者使用了欧拉角来简化旋转举证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输出：一个关节对应 </a:t>
            </a:r>
            <a:r>
              <a:rPr kumimoji="1" lang="en-US" altLang="zh-CN" dirty="0"/>
              <a:t>6</a:t>
            </a:r>
            <a:r>
              <a:rPr kumimoji="1" lang="zh-CN" altLang="en-US" dirty="0"/>
              <a:t> 个特征 ： </a:t>
            </a:r>
            <a:endParaRPr kumimoji="1" lang="en-US" altLang="zh-CN" dirty="0"/>
          </a:p>
          <a:p>
            <a:pPr lvl="3"/>
            <a:endParaRPr kumimoji="1" lang="en-US" altLang="zh-CN" dirty="0"/>
          </a:p>
          <a:p>
            <a:pPr lvl="2"/>
            <a:r>
              <a:rPr kumimoji="1" lang="zh-CN" altLang="en-US" dirty="0"/>
              <a:t>额外技巧：固定 </a:t>
            </a:r>
            <a:r>
              <a:rPr kumimoji="1" lang="en-US" altLang="zh-CN" dirty="0"/>
              <a:t>DOF</a:t>
            </a:r>
            <a:r>
              <a:rPr kumimoji="1" lang="zh-CN" altLang="en-US" dirty="0"/>
              <a:t> 为 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，对所有关节数量小于 </a:t>
            </a:r>
            <a:r>
              <a:rPr kumimoji="1" lang="en-US" altLang="zh-CN" dirty="0"/>
              <a:t>7</a:t>
            </a:r>
            <a:r>
              <a:rPr kumimoji="1" lang="zh-CN" altLang="en-US" dirty="0"/>
              <a:t> 机器人使用 </a:t>
            </a:r>
            <a:r>
              <a:rPr kumimoji="1" lang="en-US" altLang="zh-CN" dirty="0"/>
              <a:t>zero-padding</a:t>
            </a:r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6BFEB4-F2D8-494F-B59D-8E008E44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95F53-4AE2-9C4F-908D-8E490BB0A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2" y="2574236"/>
            <a:ext cx="1130300" cy="280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C385F-6FCB-9846-8AD0-1378B809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3321050"/>
            <a:ext cx="546100" cy="21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BBC5B-D334-E24C-BAF6-AD44AC7D4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22" y="3316633"/>
            <a:ext cx="2159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0AEBAE-E2B0-814E-BC16-5720832EB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3674168"/>
            <a:ext cx="18542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E33C5C-9C7D-AC44-BE54-B944E7D58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70" y="3917827"/>
            <a:ext cx="15240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441FD5-702D-1746-A65A-8EB6FD783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83" y="4198466"/>
            <a:ext cx="279400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4714C8-FDC1-E841-B0C5-B11683463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211166"/>
            <a:ext cx="5461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99B62D-2F39-8340-BB3A-AC6D6941A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72" y="4893022"/>
            <a:ext cx="11938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8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87137-78FE-064D-AF4E-CA76CA5FD2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方法细节：</a:t>
            </a:r>
            <a:r>
              <a:rPr kumimoji="1" lang="en-US" altLang="zh-CN" dirty="0"/>
              <a:t> 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</a:p>
          <a:p>
            <a:pPr lvl="1"/>
            <a:r>
              <a:rPr kumimoji="1" lang="zh-CN" altLang="en-US" dirty="0"/>
              <a:t>如何理解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？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Kinematic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不可知或不足够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作者认为：每一个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对应一个向量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训练和使用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“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Conditioned</a:t>
            </a:r>
            <a:r>
              <a:rPr kumimoji="1" lang="zh-CN" altLang="en-US" dirty="0"/>
              <a:t>” </a:t>
            </a:r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Intuition:</a:t>
            </a:r>
          </a:p>
          <a:p>
            <a:pPr lvl="2"/>
            <a:r>
              <a:rPr kumimoji="1" lang="zh-CN" altLang="en-US" dirty="0"/>
              <a:t>不同于增加单纯增加网络参数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策略网络 </a:t>
            </a:r>
            <a:r>
              <a:rPr kumimoji="1" lang="en-US" altLang="zh-CN" dirty="0"/>
              <a:t>π(s,</a:t>
            </a:r>
            <a:r>
              <a:rPr kumimoji="1" lang="zh-CN" altLang="en-US" dirty="0"/>
              <a:t>  </a:t>
            </a:r>
            <a:r>
              <a:rPr kumimoji="1" lang="en-US" altLang="zh-CN" dirty="0"/>
              <a:t>)</a:t>
            </a:r>
            <a:r>
              <a:rPr kumimoji="1" lang="zh-CN" altLang="en-US" dirty="0"/>
              <a:t> 的设计类似于给每一个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 分配一个不同的策略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meta-learning</a:t>
            </a:r>
            <a:r>
              <a:rPr kumimoji="1" lang="zh-CN" altLang="en-US" dirty="0"/>
              <a:t> 的角度 ： 策略网络学会了如何设计 </a:t>
            </a:r>
            <a:r>
              <a:rPr kumimoji="1" lang="en-US" altLang="zh-CN" dirty="0"/>
              <a:t>hardware</a:t>
            </a:r>
            <a:r>
              <a:rPr kumimoji="1" lang="zh-CN" altLang="en-US" dirty="0"/>
              <a:t>向量 ？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4C1EC-B54A-F545-ADFC-FC59538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9238B-A256-C54E-9D82-529B7E4F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17" y="2990695"/>
            <a:ext cx="2286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C15FA-91D4-404E-9965-B6FBB5637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63" y="3680986"/>
            <a:ext cx="584200" cy="16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91DA0-2C89-A34A-AABD-50BA605EF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11" y="3983304"/>
            <a:ext cx="1739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0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558D64-0A80-5B46-AEBC-13D0FF07C2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实验环境：机械臂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不同的 </a:t>
            </a:r>
            <a:r>
              <a:rPr kumimoji="1" lang="en-US" altLang="zh-CN" dirty="0"/>
              <a:t>DOF</a:t>
            </a:r>
          </a:p>
          <a:p>
            <a:pPr lvl="2"/>
            <a:r>
              <a:rPr kumimoji="1" lang="zh-CN" altLang="en-US" dirty="0"/>
              <a:t>不同的关节长度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Test</a:t>
            </a:r>
            <a:r>
              <a:rPr kumimoji="1" lang="zh-CN" altLang="en-US" dirty="0"/>
              <a:t> 中的</a:t>
            </a:r>
            <a:r>
              <a:rPr kumimoji="1" lang="en-US" altLang="zh-CN" dirty="0"/>
              <a:t>robot</a:t>
            </a:r>
            <a:r>
              <a:rPr kumimoji="1" lang="zh-CN" altLang="en-US" dirty="0"/>
              <a:t> 在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中不曾见过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任务：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Reacher</a:t>
            </a:r>
            <a:r>
              <a:rPr kumimoji="1" lang="zh-CN" altLang="en-US" dirty="0"/>
              <a:t>  ： 移动到目标位置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Peg</a:t>
            </a:r>
            <a:r>
              <a:rPr kumimoji="1" lang="zh-CN" altLang="en-US" dirty="0"/>
              <a:t> ：放钉子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（</a:t>
            </a:r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实验环境：</a:t>
            </a:r>
            <a:r>
              <a:rPr kumimoji="1" lang="en-US" altLang="zh-CN" dirty="0"/>
              <a:t>2D</a:t>
            </a:r>
            <a:r>
              <a:rPr kumimoji="1" lang="zh-CN" altLang="en-US" dirty="0"/>
              <a:t> </a:t>
            </a:r>
            <a:r>
              <a:rPr kumimoji="1" lang="en-US" altLang="zh-CN" dirty="0"/>
              <a:t>Hopper</a:t>
            </a:r>
          </a:p>
          <a:p>
            <a:pPr lvl="2"/>
            <a:r>
              <a:rPr kumimoji="1" lang="zh-CN" altLang="en-US" dirty="0"/>
              <a:t>修改 </a:t>
            </a:r>
            <a:r>
              <a:rPr kumimoji="1" lang="en-US" altLang="zh-CN" dirty="0"/>
              <a:t>Kinematics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Dynamics</a:t>
            </a:r>
            <a:r>
              <a:rPr kumimoji="1" lang="zh-CN" altLang="en-US" dirty="0"/>
              <a:t> 参数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任务：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移动得越远越好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Dense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51DF37-651B-374A-8C69-8C9B67E0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ACA93-B26E-7741-A9DC-ADB4087A4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35" y="1899513"/>
            <a:ext cx="3677151" cy="254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7D6C2-5B18-2943-BBF5-5C1A1887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92" y="4547839"/>
            <a:ext cx="267970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38E0DB-9727-3E4F-A3CF-37203E82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4" y="5172322"/>
            <a:ext cx="596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AFCF9A-43F6-5E4B-9B10-7F08122A7E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实验结果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kinematic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</a:p>
          <a:p>
            <a:pPr lvl="2"/>
            <a:r>
              <a:rPr kumimoji="1" lang="zh-CN" altLang="en-CN" dirty="0"/>
              <a:t>训练时</a:t>
            </a:r>
            <a:r>
              <a:rPr kumimoji="1" lang="zh-CN" altLang="en-US" dirty="0"/>
              <a:t>提升效率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测试时 “</a:t>
            </a:r>
            <a:r>
              <a:rPr kumimoji="1" lang="en-US" altLang="zh-CN" dirty="0"/>
              <a:t>Zero-shot</a:t>
            </a:r>
            <a:r>
              <a:rPr kumimoji="1" lang="zh-CN" altLang="en-US" dirty="0"/>
              <a:t>” 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Robot</a:t>
            </a:r>
          </a:p>
          <a:p>
            <a:pPr lvl="3"/>
            <a:r>
              <a:rPr kumimoji="1" lang="en-US" altLang="zh-CN" dirty="0"/>
              <a:t>A</a:t>
            </a:r>
            <a:r>
              <a:rPr kumimoji="1" lang="zh-CN" altLang="en-US" dirty="0"/>
              <a:t> 本文算法，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 使用了 </a:t>
            </a:r>
            <a:r>
              <a:rPr kumimoji="1" lang="en-US" altLang="zh-CN" dirty="0"/>
              <a:t>CAD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randomized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</a:p>
          <a:p>
            <a:pPr lvl="2"/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Fine-Tune</a:t>
            </a:r>
          </a:p>
          <a:p>
            <a:pPr lvl="2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444CE9-82B5-C84C-97E7-564A75D5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CCDA0-88CD-A34E-8338-7C2C60147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" y="4312596"/>
            <a:ext cx="6334785" cy="1571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F865E-D81F-284D-B4F9-EB8CA3BFF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7" y="4288901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0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B644E-D391-9948-9040-477EDB4700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实验结果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内容补充 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Fine-Tune</a:t>
            </a:r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C0B30-6FB9-8541-9374-8CB5B257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A77D6-1B63-BE4E-8590-4EB5F48EA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99" y="2625557"/>
            <a:ext cx="5597912" cy="386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B144B-46B8-B345-A549-CDD9561A7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65" y="3654257"/>
            <a:ext cx="38608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6E5CCD-BE8B-2C43-B430-AAA2311965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实验结果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</a:t>
            </a:r>
          </a:p>
          <a:p>
            <a:pPr lvl="2"/>
            <a:r>
              <a:rPr kumimoji="1" lang="zh-CN" altLang="en-US" dirty="0"/>
              <a:t>训练时提升效率 （？）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测试时，更快迁移到新</a:t>
            </a:r>
            <a:r>
              <a:rPr kumimoji="1" lang="en-US" altLang="zh-CN" dirty="0"/>
              <a:t>robot</a:t>
            </a:r>
          </a:p>
          <a:p>
            <a:pPr lvl="2"/>
            <a:r>
              <a:rPr kumimoji="1" lang="zh-CN" altLang="en-US" dirty="0"/>
              <a:t>有意义的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F1C24-0DCC-2147-ACF0-7FEC95B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66CB5-CC4E-4347-ACF7-16C406D9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850733"/>
            <a:ext cx="7371953" cy="24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DF1362-FD4B-4446-B1E9-4515415BE0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出发点：针对硬件的 </a:t>
            </a:r>
            <a:r>
              <a:rPr kumimoji="1" lang="en-US" altLang="zh-CN" dirty="0"/>
              <a:t>Transfer</a:t>
            </a:r>
            <a:r>
              <a:rPr kumimoji="1" lang="zh-CN" altLang="en-US" dirty="0"/>
              <a:t> 具有现实意义。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方法：</a:t>
            </a:r>
            <a:r>
              <a:rPr kumimoji="1" lang="en-US" altLang="zh-CN" dirty="0"/>
              <a:t>Explicit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概念简单，一定可解释性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实验：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Training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的机器人是严格</a:t>
            </a:r>
            <a:r>
              <a:rPr kumimoji="1" lang="zh-CN" altLang="en-CN" dirty="0"/>
              <a:t>不相交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丰富的实验附录，可以将来细读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反思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针对方法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缺少和 </a:t>
            </a:r>
            <a:r>
              <a:rPr kumimoji="1" lang="en-US" altLang="zh-CN" dirty="0"/>
              <a:t>model-based</a:t>
            </a:r>
            <a:r>
              <a:rPr kumimoji="1" lang="zh-CN" altLang="en-US" dirty="0"/>
              <a:t> 的方法作比较，在同样的关节信息下，是否有更好的算法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实验“</a:t>
            </a:r>
            <a:r>
              <a:rPr kumimoji="1" lang="en-US" altLang="zh-CN" dirty="0"/>
              <a:t>Reacher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Robot</a:t>
            </a:r>
            <a:r>
              <a:rPr kumimoji="1" lang="zh-CN" altLang="en-US" dirty="0"/>
              <a:t>”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为什么能够实现 </a:t>
            </a:r>
            <a:r>
              <a:rPr kumimoji="1" lang="en-US" altLang="zh-CN" dirty="0"/>
              <a:t>Sim2Real</a:t>
            </a:r>
            <a:r>
              <a:rPr kumimoji="1" lang="zh-CN" altLang="en-US" dirty="0"/>
              <a:t> 的性能 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针对方法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训练中，没有理由能够提升训练效率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测试中，</a:t>
            </a:r>
            <a:r>
              <a:rPr kumimoji="1" lang="en-US" altLang="zh-CN" dirty="0"/>
              <a:t>Fine-Tune</a:t>
            </a:r>
            <a:r>
              <a:rPr kumimoji="1" lang="zh-CN" altLang="en-US" dirty="0"/>
              <a:t> 的效果其实并不显著（大约减少了为原先</a:t>
            </a:r>
            <a:r>
              <a:rPr kumimoji="1" lang="en-US" altLang="zh-CN" dirty="0"/>
              <a:t>1/4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½</a:t>
            </a:r>
            <a:r>
              <a:rPr kumimoji="1" lang="zh-CN" altLang="en-US" dirty="0"/>
              <a:t> 样本量）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无额外约束的 </a:t>
            </a:r>
            <a:r>
              <a:rPr kumimoji="1" lang="en-US" altLang="zh-CN" dirty="0"/>
              <a:t>embedding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9DA39-9C81-1949-A662-714FE7F1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Hardware </a:t>
            </a:r>
            <a:r>
              <a:rPr lang="fr-FR" dirty="0" err="1"/>
              <a:t>conditioned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for multi-robot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624678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" id="{E1F18993-EE72-2744-A300-ED3415AA0C00}" vid="{85CEADDB-E71F-564B-92DB-A9499D7DD4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Words>1978</Words>
  <Application>Microsoft Macintosh PowerPoint</Application>
  <PresentationFormat>On-screen Show (4:3)</PresentationFormat>
  <Paragraphs>246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Calibri</vt:lpstr>
      <vt:lpstr>2016-VI主题-蓝</vt:lpstr>
      <vt:lpstr>2022. 2. 24</vt:lpstr>
      <vt:lpstr>1. Hardware conditioned policies for multi-robot transfer learning  </vt:lpstr>
      <vt:lpstr>Hardware conditioned policies for multi-robot transfer learning</vt:lpstr>
      <vt:lpstr>Hardware conditioned policies for multi-robot transfer learning</vt:lpstr>
      <vt:lpstr>Hardware conditioned policies for multi-robot transfer learning</vt:lpstr>
      <vt:lpstr>Hardware conditioned policies for multi-robot transfer learning</vt:lpstr>
      <vt:lpstr>Hardware conditioned policies for multi-robot transfer learning</vt:lpstr>
      <vt:lpstr>Hardware conditioned policies for multi-robot transfer learning</vt:lpstr>
      <vt:lpstr>Hardware conditioned policies for multi-robot transfer learning</vt:lpstr>
      <vt:lpstr>3. HARL-A: Hardware Agnostic Reinforcement Learning Through Adversarial Selection </vt:lpstr>
      <vt:lpstr>HARL-A: Hardware Agnostic Reinforcement Learning Through Adversarial Selection </vt:lpstr>
      <vt:lpstr>HARL-A: Hardware Agnostic Reinforcement Learning Through Adversarial Selection </vt:lpstr>
      <vt:lpstr>HARL-A: Hardware Agnostic Reinforcement Learning Through Adversarial Selection </vt:lpstr>
      <vt:lpstr>VariBAD: A Very Good Method for Bayes-Adaptive Deep RL via Meta-Learning </vt:lpstr>
      <vt:lpstr>VariBAD: A Very Good Method for Bayes-Adaptive Deep RL via Meta-Learning </vt:lpstr>
      <vt:lpstr>VariBAD: A Very Good Method for Bayes-Adaptive Deep RL via Meta-Learning </vt:lpstr>
      <vt:lpstr>VariBAD: A Very Good Method for Bayes-Adaptive Deep RL via Meta-Learning </vt:lpstr>
      <vt:lpstr>VariBAD: A Very Good Method for Bayes-Adaptive Deep RL via Meta-Learning </vt:lpstr>
      <vt:lpstr>VariBAD: A Very Good Method for Bayes-Adaptive Deep RL via Meta-Learning </vt:lpstr>
      <vt:lpstr>VariBAD: A Very Good Method for Bayes-Adaptive Deep RL via Meta-Learning </vt:lpstr>
      <vt:lpstr>Improving Generalization in Meta-RL with Imaginary Tasks from Latent Dynamics Mixture </vt:lpstr>
      <vt:lpstr>Improving Generalization in Meta-RL with Imaginary Tasks from Latent Dynamics Mixture </vt:lpstr>
      <vt:lpstr>Improving Generalization in Meta-RL with Imaginary Tasks from Latent Dynamics Mixture </vt:lpstr>
      <vt:lpstr>Improving Generalization in Meta-RL with Imaginary Tasks from Latent Dynamics Mixture 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经天 季</dc:creator>
  <cp:lastModifiedBy>经天 季</cp:lastModifiedBy>
  <cp:revision>38</cp:revision>
  <dcterms:created xsi:type="dcterms:W3CDTF">2020-12-06T19:15:05Z</dcterms:created>
  <dcterms:modified xsi:type="dcterms:W3CDTF">2022-02-24T07:43:45Z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